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5" r:id="rId3"/>
    <p:sldId id="266" r:id="rId4"/>
    <p:sldId id="267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CC66"/>
    <a:srgbClr val="B37047"/>
    <a:srgbClr val="4D02B2"/>
    <a:srgbClr val="E3DE00"/>
    <a:srgbClr val="3A5C8E"/>
    <a:srgbClr val="0000FF"/>
    <a:srgbClr val="6600FF"/>
    <a:srgbClr val="845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0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7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9999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9999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6130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3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009999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4065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009999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1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buClr>
                <a:srgbClr val="009999"/>
              </a:buClr>
              <a:defRPr/>
            </a:lvl1pPr>
            <a:lvl2pPr>
              <a:buClr>
                <a:srgbClr val="009999"/>
              </a:buClr>
              <a:defRPr/>
            </a:lvl2pPr>
            <a:lvl3pPr>
              <a:buClr>
                <a:srgbClr val="009999"/>
              </a:buClr>
              <a:defRPr/>
            </a:lvl3pPr>
            <a:lvl4pPr>
              <a:buClr>
                <a:srgbClr val="009999"/>
              </a:buClr>
              <a:defRPr/>
            </a:lvl4pPr>
            <a:lvl5pPr>
              <a:buClr>
                <a:srgbClr val="00999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7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5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>
            <a:lvl1pPr>
              <a:buClr>
                <a:srgbClr val="009999"/>
              </a:buClr>
              <a:defRPr/>
            </a:lvl1pPr>
            <a:lvl2pPr>
              <a:buClr>
                <a:srgbClr val="009999"/>
              </a:buClr>
              <a:defRPr/>
            </a:lvl2pPr>
            <a:lvl3pPr>
              <a:buClr>
                <a:srgbClr val="009999"/>
              </a:buClr>
              <a:defRPr/>
            </a:lvl3pPr>
            <a:lvl4pPr>
              <a:buClr>
                <a:srgbClr val="009999"/>
              </a:buClr>
              <a:defRPr/>
            </a:lvl4pPr>
            <a:lvl5pPr>
              <a:buClr>
                <a:srgbClr val="00999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>
            <a:lvl1pPr>
              <a:buClr>
                <a:srgbClr val="009999"/>
              </a:buClr>
              <a:defRPr/>
            </a:lvl1pPr>
            <a:lvl2pPr>
              <a:buClr>
                <a:srgbClr val="009999"/>
              </a:buClr>
              <a:defRPr/>
            </a:lvl2pPr>
            <a:lvl3pPr>
              <a:buClr>
                <a:srgbClr val="009999"/>
              </a:buClr>
              <a:defRPr/>
            </a:lvl3pPr>
            <a:lvl4pPr>
              <a:buClr>
                <a:srgbClr val="009999"/>
              </a:buClr>
              <a:defRPr/>
            </a:lvl4pPr>
            <a:lvl5pPr>
              <a:buClr>
                <a:srgbClr val="00999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7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>
            <a:lvl1pPr>
              <a:buClr>
                <a:srgbClr val="009999"/>
              </a:buClr>
              <a:defRPr/>
            </a:lvl1pPr>
            <a:lvl2pPr>
              <a:buClr>
                <a:srgbClr val="009999"/>
              </a:buClr>
              <a:defRPr/>
            </a:lvl2pPr>
            <a:lvl3pPr>
              <a:buClr>
                <a:srgbClr val="009999"/>
              </a:buClr>
              <a:defRPr/>
            </a:lvl3pPr>
            <a:lvl4pPr>
              <a:buClr>
                <a:srgbClr val="009999"/>
              </a:buClr>
              <a:defRPr/>
            </a:lvl4pPr>
            <a:lvl5pPr>
              <a:buClr>
                <a:srgbClr val="00999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>
            <a:lvl1pPr>
              <a:buClr>
                <a:srgbClr val="009999"/>
              </a:buClr>
              <a:defRPr/>
            </a:lvl1pPr>
            <a:lvl2pPr>
              <a:buClr>
                <a:srgbClr val="009999"/>
              </a:buClr>
              <a:defRPr/>
            </a:lvl2pPr>
            <a:lvl3pPr>
              <a:buClr>
                <a:srgbClr val="009999"/>
              </a:buClr>
              <a:defRPr/>
            </a:lvl3pPr>
            <a:lvl4pPr>
              <a:buClr>
                <a:srgbClr val="009999"/>
              </a:buClr>
              <a:defRPr/>
            </a:lvl4pPr>
            <a:lvl5pPr>
              <a:buClr>
                <a:srgbClr val="00999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7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4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>
            <a:lvl1pPr>
              <a:buClr>
                <a:srgbClr val="009999"/>
              </a:buClr>
              <a:defRPr/>
            </a:lvl1pPr>
            <a:lvl2pPr>
              <a:buClr>
                <a:srgbClr val="009999"/>
              </a:buClr>
              <a:defRPr/>
            </a:lvl2pPr>
            <a:lvl3pPr>
              <a:buClr>
                <a:srgbClr val="009999"/>
              </a:buClr>
              <a:defRPr/>
            </a:lvl3pPr>
            <a:lvl4pPr>
              <a:buClr>
                <a:srgbClr val="009999"/>
              </a:buClr>
              <a:defRPr/>
            </a:lvl4pPr>
            <a:lvl5pPr>
              <a:buClr>
                <a:srgbClr val="009999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4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5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3D7CD-07F1-4E11-B29E-0009E1820D54}" type="datetimeFigureOut">
              <a:rPr lang="en-US" smtClean="0"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E88D46-A3C3-4B4B-9CDE-4C97ABF3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9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9999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009999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009999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009999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009999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TBoard@ncptboard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PTBoard@ncptboard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033226-069B-4BE9-9FBC-EAD3F66BECD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1F1"/>
              </a:clrFrom>
              <a:clrTo>
                <a:srgbClr val="F7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25" y="841632"/>
            <a:ext cx="1357074" cy="137820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99F00FC-2D31-4AE9-BC34-1A4471F48A2C}"/>
              </a:ext>
            </a:extLst>
          </p:cNvPr>
          <p:cNvSpPr txBox="1">
            <a:spLocks/>
          </p:cNvSpPr>
          <p:nvPr/>
        </p:nvSpPr>
        <p:spPr>
          <a:xfrm>
            <a:off x="2159862" y="726003"/>
            <a:ext cx="6936970" cy="16094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3000" dirty="0">
                <a:solidFill>
                  <a:srgbClr val="00999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How</a:t>
            </a:r>
            <a:r>
              <a:rPr lang="en-US" sz="3000" dirty="0">
                <a:solidFill>
                  <a:srgbClr val="009999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 to Claim Carry Over Points from Your Previous Continuing Competence Reporting Period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5F937A1-5FC3-4E43-B4B5-0245B876F354}"/>
              </a:ext>
            </a:extLst>
          </p:cNvPr>
          <p:cNvSpPr txBox="1">
            <a:spLocks/>
          </p:cNvSpPr>
          <p:nvPr/>
        </p:nvSpPr>
        <p:spPr>
          <a:xfrm>
            <a:off x="2159862" y="3177993"/>
            <a:ext cx="9054238" cy="31847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spc="-50" dirty="0">
                <a:latin typeface="Segoe UI Emoji" panose="020B0502040204020203" pitchFamily="34" charset="0"/>
                <a:ea typeface="Segoe UI Emoji" panose="020B0502040204020203" pitchFamily="34" charset="0"/>
                <a:cs typeface="Segoe UI Semibold" panose="020B0702040204020203" pitchFamily="34" charset="0"/>
              </a:rPr>
              <a:t>The NC Board of PT Examiners Board Rule on carry over points: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3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NCAC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48G .0106 CONTINUING COMPETENCE REQUIREMENT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(c) Up to 10 extra points earned during one reporting period may be carried over to the next reporting period, except that points earned for the Jurisprudence Exercise, Clinical Practice and Self-Assessment categories may not be carried forward.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w"/>
            </a:pPr>
            <a:r>
              <a:rPr lang="en-US" sz="2000" dirty="0">
                <a:latin typeface="Goudy Old Style" panose="02020502050305020303" pitchFamily="18" charset="0"/>
                <a:cs typeface="Segoe UI Semibold" panose="020B0702040204020203" pitchFamily="34" charset="0"/>
              </a:rPr>
              <a:t>For additional questions or further assistance, send an email to </a:t>
            </a:r>
            <a:r>
              <a:rPr lang="en-US" sz="2000" dirty="0">
                <a:latin typeface="Goudy Old Style" panose="02020502050305020303" pitchFamily="18" charset="0"/>
                <a:cs typeface="Segoe UI Semibold" panose="020B0702040204020203" pitchFamily="34" charset="0"/>
                <a:hlinkClick r:id="rId3"/>
              </a:rPr>
              <a:t>PTBoard@ncptboard.org</a:t>
            </a:r>
            <a:r>
              <a:rPr lang="en-US" sz="2000" dirty="0">
                <a:latin typeface="Goudy Old Style" panose="02020502050305020303" pitchFamily="18" charset="0"/>
                <a:cs typeface="Segoe UI Semibold" panose="020B0702040204020203" pitchFamily="34" charset="0"/>
              </a:rPr>
              <a:t> and note “Continuing Competence Question” in the subject line.</a:t>
            </a:r>
            <a:endParaRPr lang="en-US" sz="2400" dirty="0">
              <a:latin typeface="Goudy Old Style" panose="02020502050305020303" pitchFamily="18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3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C0A81F7-0EA8-433C-A9CC-DA845C70DB84}"/>
              </a:ext>
            </a:extLst>
          </p:cNvPr>
          <p:cNvSpPr txBox="1">
            <a:spLocks/>
          </p:cNvSpPr>
          <p:nvPr/>
        </p:nvSpPr>
        <p:spPr>
          <a:xfrm>
            <a:off x="372064" y="331026"/>
            <a:ext cx="7320507" cy="423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pc="120" dirty="0">
                <a:solidFill>
                  <a:srgbClr val="009999"/>
                </a:solidFill>
                <a:effectLst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Continuing Competence Summary </a:t>
            </a:r>
            <a:r>
              <a:rPr lang="en-US" spc="120" dirty="0">
                <a:solidFill>
                  <a:srgbClr val="009999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en-US" spc="120" dirty="0">
                <a:solidFill>
                  <a:srgbClr val="009999"/>
                </a:solidFill>
                <a:effectLst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age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CB0D67-6FBC-4CDB-B9B8-E7FE0D445F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82" r="5786" b="2801"/>
          <a:stretch/>
        </p:blipFill>
        <p:spPr bwMode="auto">
          <a:xfrm>
            <a:off x="5660571" y="940990"/>
            <a:ext cx="6159365" cy="5585984"/>
          </a:xfrm>
          <a:prstGeom prst="rect">
            <a:avLst/>
          </a:prstGeom>
          <a:ln w="69850" cap="sq" cmpd="sng" algn="ctr">
            <a:solidFill>
              <a:sysClr val="window" lastClr="FFFFFF"/>
            </a:solidFill>
            <a:prstDash val="solid"/>
            <a:miter lim="800000"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2671643-5AB5-41E0-A038-7960831EF4D2}"/>
              </a:ext>
            </a:extLst>
          </p:cNvPr>
          <p:cNvCxnSpPr>
            <a:cxnSpLocks/>
          </p:cNvCxnSpPr>
          <p:nvPr/>
        </p:nvCxnSpPr>
        <p:spPr>
          <a:xfrm>
            <a:off x="10033001" y="3898667"/>
            <a:ext cx="528738" cy="213955"/>
          </a:xfrm>
          <a:prstGeom prst="straightConnector1">
            <a:avLst/>
          </a:prstGeom>
          <a:ln w="57150" cap="flat" cmpd="sng" algn="ctr">
            <a:solidFill>
              <a:srgbClr val="CC0000"/>
            </a:solidFill>
            <a:prstDash val="solid"/>
            <a:miter lim="800000"/>
            <a:headEnd type="none" w="med" len="med"/>
            <a:tailEnd type="triangle" w="lg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275248D-A137-41B6-9FEA-1EA2B38F8901}"/>
              </a:ext>
            </a:extLst>
          </p:cNvPr>
          <p:cNvSpPr/>
          <p:nvPr/>
        </p:nvSpPr>
        <p:spPr>
          <a:xfrm>
            <a:off x="7692571" y="2417949"/>
            <a:ext cx="2220686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2CCFA07-3E75-48F8-B125-3153B93A3A17}"/>
              </a:ext>
            </a:extLst>
          </p:cNvPr>
          <p:cNvSpPr txBox="1">
            <a:spLocks/>
          </p:cNvSpPr>
          <p:nvPr/>
        </p:nvSpPr>
        <p:spPr>
          <a:xfrm>
            <a:off x="614946" y="1283526"/>
            <a:ext cx="4765994" cy="2268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w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Log in to your Continuing Competence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      Summary page to </a:t>
            </a:r>
            <a:r>
              <a:rPr lang="en-US" sz="20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claim your carry over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20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points, or to see if you have any eligible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20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carry over points.</a:t>
            </a:r>
          </a:p>
          <a:p>
            <a:pPr marL="231775" marR="0" indent="-231775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effectLst/>
              <a:latin typeface="Corbel Light" panose="020B0303020204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indent="-285750" algn="l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w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Click on the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Get </a:t>
            </a:r>
            <a:r>
              <a:rPr lang="en-US" sz="20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CarryOver</a:t>
            </a:r>
            <a:r>
              <a:rPr lang="en-US" sz="2000" i="1" dirty="0">
                <a:latin typeface="Corbel Light" panose="020B030302020402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 </a:t>
            </a:r>
            <a:r>
              <a:rPr lang="en-US" sz="2000" dirty="0">
                <a:latin typeface="Corbel Light" panose="020B030302020402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button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Calibri" panose="020F0502020204030204" pitchFamily="34" charset="0"/>
                <a:sym typeface="Webdings" panose="05030102010509060703" pitchFamily="18" charset="2"/>
              </a:rPr>
              <a:t>red arrow</a:t>
            </a:r>
            <a:r>
              <a:rPr lang="en-US" sz="20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526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FC9877B-8D98-44ED-B9D5-62F1A20F4E63}"/>
              </a:ext>
            </a:extLst>
          </p:cNvPr>
          <p:cNvSpPr txBox="1">
            <a:spLocks/>
          </p:cNvSpPr>
          <p:nvPr/>
        </p:nvSpPr>
        <p:spPr>
          <a:xfrm>
            <a:off x="725552" y="871557"/>
            <a:ext cx="5254335" cy="3352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5425" marR="0" indent="-225425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</a:t>
            </a:r>
            <a:r>
              <a:rPr lang="en-US" sz="14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 screen</a:t>
            </a:r>
            <a:r>
              <a:rPr lang="en-US" sz="2000" dirty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displays available</a:t>
            </a:r>
            <a:r>
              <a:rPr lang="en-US" sz="2000" dirty="0">
                <a:solidFill>
                  <a:srgbClr val="7030A0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carry over points (purple arrow)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25425" marR="0" indent="-225425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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next table </a:t>
            </a:r>
            <a:r>
              <a:rPr lang="en-US" sz="2000" dirty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shows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category or categories with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carry over points available to use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25425" marR="0" indent="-225425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		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case, the only carry over points 	available are in the “approved home 	study” category.</a:t>
            </a:r>
          </a:p>
          <a:p>
            <a:pPr marL="233363" marR="0" indent="-233363" algn="l">
              <a:lnSpc>
                <a:spcPct val="107000"/>
              </a:lnSpc>
              <a:spcBef>
                <a:spcPts val="0"/>
              </a:spcBef>
            </a:pPr>
            <a:r>
              <a:rPr lang="en-US" sz="2000" kern="1200" dirty="0">
                <a:effectLst/>
                <a:latin typeface="Corbel Light" panose="020B0303020204020204" pitchFamily="34" charset="0"/>
                <a:cs typeface="Segoe UI Semibold" panose="020B0702040204020203" pitchFamily="34" charset="0"/>
                <a:sym typeface="Wingdings" panose="05000000000000000000" pitchFamily="2" charset="2"/>
              </a:rPr>
              <a:t></a:t>
            </a:r>
            <a:r>
              <a:rPr lang="en-US" sz="2000" kern="1200" dirty="0">
                <a:solidFill>
                  <a:srgbClr val="203A4E"/>
                </a:solidFill>
                <a:effectLst/>
                <a:latin typeface="Corbel Light" panose="020B0303020204020204" pitchFamily="34" charset="0"/>
                <a:cs typeface="Segoe UI Semibold" panose="020B0702040204020203" pitchFamily="34" charset="0"/>
                <a:sym typeface="Wingdings" panose="05000000000000000000" pitchFamily="2" charset="2"/>
              </a:rPr>
              <a:t> </a:t>
            </a:r>
            <a:r>
              <a:rPr lang="en-US" sz="2000" kern="1200" dirty="0">
                <a:solidFill>
                  <a:srgbClr val="0D0D0D"/>
                </a:solidFill>
                <a:effectLst/>
                <a:latin typeface="Corbel Light" panose="020B0303020204020204" pitchFamily="34" charset="0"/>
                <a:cs typeface="Segoe UI Semibold" panose="020B0702040204020203" pitchFamily="34" charset="0"/>
              </a:rPr>
              <a:t> </a:t>
            </a:r>
            <a:r>
              <a:rPr lang="en-US" sz="2000" kern="12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orbel Light" panose="020B0303020204020204" pitchFamily="34" charset="0"/>
                <a:cs typeface="Segoe UI Semibold" panose="020B0702040204020203" pitchFamily="34" charset="0"/>
              </a:rPr>
              <a:t>C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lick on the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Change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 button (</a:t>
            </a:r>
            <a:r>
              <a:rPr lang="en-US" sz="2000" dirty="0">
                <a:solidFill>
                  <a:srgbClr val="FF0000"/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red arrow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6C7263-0203-481A-87EC-2226DB6B93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9" t="2048"/>
          <a:stretch/>
        </p:blipFill>
        <p:spPr>
          <a:xfrm>
            <a:off x="6212114" y="871557"/>
            <a:ext cx="5701487" cy="569841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C199B93-9882-4709-AF4E-0EAB2A38DCB9}"/>
              </a:ext>
            </a:extLst>
          </p:cNvPr>
          <p:cNvSpPr/>
          <p:nvPr/>
        </p:nvSpPr>
        <p:spPr>
          <a:xfrm>
            <a:off x="7881257" y="2126343"/>
            <a:ext cx="2220686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C013662-BBB3-4FB1-B737-4F0E349741B0}"/>
              </a:ext>
            </a:extLst>
          </p:cNvPr>
          <p:cNvSpPr txBox="1">
            <a:spLocks/>
          </p:cNvSpPr>
          <p:nvPr/>
        </p:nvSpPr>
        <p:spPr>
          <a:xfrm>
            <a:off x="566769" y="288033"/>
            <a:ext cx="7314488" cy="4521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pc="120" dirty="0">
                <a:solidFill>
                  <a:srgbClr val="009999"/>
                </a:solidFill>
                <a:effectLst/>
                <a:latin typeface="Segoe UI Emoji" panose="020B0502040204020203" pitchFamily="34" charset="0"/>
                <a:ea typeface="Segoe UI Emoji" panose="020B0502040204020203" pitchFamily="34" charset="0"/>
                <a:cs typeface="Times New Roman" panose="02020603050405020304" pitchFamily="18" charset="0"/>
              </a:rPr>
              <a:t>Continuing Competence Carry Over Form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  <a:latin typeface="Segoe UI Emoji" panose="020B0502040204020203" pitchFamily="34" charset="0"/>
              <a:ea typeface="Segoe UI Emoji" panose="020B05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549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BADE4E8-39E3-4143-A76C-B89DBBF86387}"/>
              </a:ext>
            </a:extLst>
          </p:cNvPr>
          <p:cNvSpPr txBox="1">
            <a:spLocks/>
          </p:cNvSpPr>
          <p:nvPr/>
        </p:nvSpPr>
        <p:spPr>
          <a:xfrm>
            <a:off x="763106" y="1098957"/>
            <a:ext cx="4860232" cy="56457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l">
              <a:lnSpc>
                <a:spcPct val="110000"/>
              </a:lnSpc>
              <a:spcBef>
                <a:spcPts val="0"/>
              </a:spcBef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3A5C8E"/>
                </a:solidFill>
                <a:effectLst/>
                <a:uLnTx/>
                <a:uFillTx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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screen allows you to claim your carry</a:t>
            </a:r>
          </a:p>
          <a:p>
            <a:pPr marR="0" algn="l">
              <a:lnSpc>
                <a:spcPct val="110000"/>
              </a:lnSpc>
              <a:spcBef>
                <a:spcPts val="0"/>
              </a:spcBef>
            </a:pPr>
            <a:r>
              <a:rPr lang="en-US" sz="2000" dirty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points.</a:t>
            </a:r>
          </a:p>
          <a:p>
            <a:pPr marR="0" algn="l">
              <a:lnSpc>
                <a:spcPct val="110000"/>
              </a:lnSpc>
              <a:spcBef>
                <a:spcPts val="0"/>
              </a:spcBef>
            </a:pPr>
            <a:r>
              <a:rPr lang="en-US" sz="1200" dirty="0">
                <a:solidFill>
                  <a:srgbClr val="3A5C8E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 2" panose="05020102010507070707" pitchFamily="18" charset="2"/>
              </a:rPr>
              <a:t>	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</a:t>
            </a:r>
            <a:r>
              <a:rPr lang="en-US" sz="2000" dirty="0">
                <a:latin typeface="Corbel Light" panose="020B0303020204020204" pitchFamily="34" charset="0"/>
                <a:cs typeface="Times New Roman" panose="02020603050405020304" pitchFamily="18" charset="0"/>
              </a:rPr>
              <a:t>example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there are </a:t>
            </a:r>
            <a:r>
              <a:rPr lang="en-US" sz="2000" dirty="0">
                <a:solidFill>
                  <a:srgbClr val="7030A0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points 	available</a:t>
            </a:r>
            <a:r>
              <a:rPr lang="en-US" sz="2000" dirty="0">
                <a:solidFill>
                  <a:srgbClr val="7030A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000" dirty="0">
                <a:solidFill>
                  <a:srgbClr val="C00000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points maximum 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	claim as carry over</a:t>
            </a:r>
            <a:r>
              <a:rPr lang="en-US" sz="2000" dirty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points.</a:t>
            </a:r>
          </a:p>
          <a:p>
            <a:pPr marR="0" algn="l">
              <a:lnSpc>
                <a:spcPct val="110000"/>
              </a:lnSpc>
              <a:spcBef>
                <a:spcPts val="0"/>
              </a:spcBef>
            </a:pPr>
            <a:endParaRPr lang="en-US" sz="2000" dirty="0"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w"/>
            </a:pPr>
            <a:r>
              <a:rPr lang="en-US" sz="2000" kern="1200" dirty="0">
                <a:solidFill>
                  <a:srgbClr val="0D0D0D"/>
                </a:solidFill>
                <a:latin typeface="Corbel Light" panose="020B0303020204020204" pitchFamily="34" charset="0"/>
                <a:ea typeface="+mn-ea"/>
                <a:cs typeface="Times New Roman" panose="02020603050405020304" pitchFamily="18" charset="0"/>
              </a:rPr>
              <a:t>In the </a:t>
            </a:r>
            <a:r>
              <a:rPr lang="en-US" sz="2000" i="1" kern="1200" dirty="0">
                <a:latin typeface="Corbel Light" panose="020B0303020204020204" pitchFamily="34" charset="0"/>
                <a:ea typeface="+mn-ea"/>
                <a:cs typeface="Times New Roman" panose="02020603050405020304" pitchFamily="18" charset="0"/>
              </a:rPr>
              <a:t>Carry Over </a:t>
            </a:r>
            <a:r>
              <a:rPr lang="en-US" sz="2000" kern="1200" dirty="0">
                <a:latin typeface="Corbel Light" panose="020B0303020204020204" pitchFamily="34" charset="0"/>
                <a:ea typeface="+mn-ea"/>
                <a:cs typeface="Times New Roman" panose="02020603050405020304" pitchFamily="18" charset="0"/>
              </a:rPr>
              <a:t>box </a:t>
            </a:r>
            <a:r>
              <a:rPr lang="en-US" sz="2000" kern="1200" dirty="0">
                <a:solidFill>
                  <a:srgbClr val="92D050"/>
                </a:solidFill>
                <a:latin typeface="Corbel Light" panose="020B0303020204020204" pitchFamily="34" charset="0"/>
                <a:ea typeface="+mn-ea"/>
                <a:cs typeface="Times New Roman" panose="02020603050405020304" pitchFamily="18" charset="0"/>
              </a:rPr>
              <a:t>(green arrow) </a:t>
            </a:r>
            <a:r>
              <a:rPr lang="en-US" sz="2000" kern="1200" dirty="0">
                <a:latin typeface="Corbel Light" panose="020B0303020204020204" pitchFamily="34" charset="0"/>
                <a:ea typeface="+mn-ea"/>
                <a:cs typeface="Times New Roman" panose="02020603050405020304" pitchFamily="18" charset="0"/>
              </a:rPr>
              <a:t>enter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</a:t>
            </a:r>
            <a:r>
              <a:rPr lang="en-US" sz="2000" dirty="0"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number of hours needed.</a:t>
            </a:r>
          </a:p>
          <a:p>
            <a:pPr marR="0" algn="l">
              <a:lnSpc>
                <a:spcPct val="100000"/>
              </a:lnSpc>
              <a:spcBef>
                <a:spcPts val="0"/>
              </a:spcBef>
            </a:pPr>
            <a:endParaRPr lang="en-US" sz="1200" dirty="0"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5425" marR="0" indent="-225425" algn="l">
              <a:lnSpc>
                <a:spcPct val="100000"/>
              </a:lnSpc>
              <a:spcBef>
                <a:spcPts val="0"/>
              </a:spcBef>
            </a:pPr>
            <a:r>
              <a:rPr lang="en-US" sz="2000" kern="1200" dirty="0">
                <a:solidFill>
                  <a:srgbClr val="3A5C8E"/>
                </a:solidFill>
                <a:effectLst/>
                <a:latin typeface="Corbel Light" panose="020B0303020204020204" pitchFamily="34" charset="0"/>
                <a:ea typeface="+mn-ea"/>
                <a:cs typeface="Segoe UI Semibold" panose="020B0702040204020203" pitchFamily="34" charset="0"/>
                <a:sym typeface="Wingdings" panose="05000000000000000000" pitchFamily="2" charset="2"/>
              </a:rPr>
              <a:t></a:t>
            </a:r>
            <a:r>
              <a:rPr lang="en-US" sz="2000" kern="1200" dirty="0">
                <a:solidFill>
                  <a:srgbClr val="0D0D0D"/>
                </a:solidFill>
                <a:effectLst/>
                <a:latin typeface="Corbel Light" panose="020B0303020204020204" pitchFamily="34" charset="0"/>
                <a:ea typeface="+mn-ea"/>
                <a:cs typeface="Segoe UI Semibold" panose="020B0702040204020203" pitchFamily="34" charset="0"/>
              </a:rPr>
              <a:t>  </a:t>
            </a:r>
            <a:r>
              <a:rPr lang="en-US" sz="2000" kern="1200" dirty="0">
                <a:solidFill>
                  <a:srgbClr val="0D0D0D"/>
                </a:solidFill>
                <a:latin typeface="Corbel Light" panose="020B0303020204020204" pitchFamily="34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lick the </a:t>
            </a:r>
            <a:r>
              <a:rPr lang="en-US" sz="2000" i="1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r>
              <a:rPr lang="en-US" sz="2000" dirty="0"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button.</a:t>
            </a:r>
          </a:p>
          <a:p>
            <a:pPr marR="0" algn="l">
              <a:lnSpc>
                <a:spcPct val="110000"/>
              </a:lnSpc>
              <a:spcBef>
                <a:spcPts val="0"/>
              </a:spcBef>
            </a:pPr>
            <a:endParaRPr lang="en-US" sz="2000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l">
              <a:lnSpc>
                <a:spcPct val="110000"/>
              </a:lnSpc>
              <a:spcBef>
                <a:spcPts val="0"/>
              </a:spcBef>
            </a:pPr>
            <a:endParaRPr lang="en-US" sz="2000" dirty="0"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l">
              <a:lnSpc>
                <a:spcPct val="110000"/>
              </a:lnSpc>
              <a:spcBef>
                <a:spcPts val="0"/>
              </a:spcBef>
            </a:pPr>
            <a:endParaRPr lang="en-US" sz="2000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l">
              <a:lnSpc>
                <a:spcPct val="110000"/>
              </a:lnSpc>
              <a:spcBef>
                <a:spcPts val="0"/>
              </a:spcBef>
            </a:pPr>
            <a:endParaRPr lang="en-US" sz="2000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l">
              <a:lnSpc>
                <a:spcPct val="110000"/>
              </a:lnSpc>
              <a:spcBef>
                <a:spcPts val="0"/>
              </a:spcBef>
            </a:pPr>
            <a:endParaRPr lang="en-US" sz="2000" dirty="0"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l">
              <a:lnSpc>
                <a:spcPct val="110000"/>
              </a:lnSpc>
              <a:spcBef>
                <a:spcPts val="0"/>
              </a:spcBef>
            </a:pPr>
            <a:endParaRPr lang="en-US" sz="2000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l">
              <a:lnSpc>
                <a:spcPct val="110000"/>
              </a:lnSpc>
              <a:spcBef>
                <a:spcPts val="0"/>
              </a:spcBef>
            </a:pPr>
            <a:endParaRPr lang="en-US" sz="2000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9BCAA8-9277-4F16-9BEA-8EEAB3A2C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4280" y="885371"/>
            <a:ext cx="6443437" cy="5727499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80B4689-44F4-416D-9C54-F17015917DC4}"/>
              </a:ext>
            </a:extLst>
          </p:cNvPr>
          <p:cNvSpPr txBox="1">
            <a:spLocks/>
          </p:cNvSpPr>
          <p:nvPr/>
        </p:nvSpPr>
        <p:spPr>
          <a:xfrm>
            <a:off x="654048" y="377001"/>
            <a:ext cx="7256238" cy="4225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2400" i="0" u="none" strike="noStrike" kern="1200" cap="none" spc="120" normalizeH="0" noProof="0" dirty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Segoe UI Emoji" panose="020B0502040204020203" pitchFamily="34" charset="0"/>
              <a:ea typeface="Segoe UI Emoji" panose="020B0502040204020203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2400" spc="120" dirty="0">
                <a:solidFill>
                  <a:srgbClr val="009999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Times New Roman" panose="02020603050405020304" pitchFamily="18" charset="0"/>
              </a:rPr>
              <a:t>Change</a:t>
            </a:r>
            <a:r>
              <a:rPr kumimoji="0" lang="en-US" sz="2400" i="0" u="none" strike="noStrike" kern="1200" cap="none" spc="120" normalizeH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Segoe UI Emoji" panose="020B0502040204020203" pitchFamily="34" charset="0"/>
                <a:ea typeface="Segoe UI Emoji" panose="020B0502040204020203" pitchFamily="34" charset="0"/>
                <a:cs typeface="Times New Roman" panose="02020603050405020304" pitchFamily="18" charset="0"/>
              </a:rPr>
              <a:t> Carry </a:t>
            </a:r>
            <a:r>
              <a:rPr lang="en-US" sz="2400" spc="120" dirty="0">
                <a:solidFill>
                  <a:srgbClr val="009999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Times New Roman" panose="02020603050405020304" pitchFamily="18" charset="0"/>
              </a:rPr>
              <a:t>Over Hours Screen</a:t>
            </a:r>
            <a:endParaRPr lang="en-US" sz="2000" dirty="0">
              <a:effectLst/>
              <a:latin typeface="Segoe UI Emoji" panose="020B0502040204020203" pitchFamily="34" charset="0"/>
              <a:ea typeface="Segoe UI Emoj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8D95B2-202A-440F-A866-F0C49CB5FD29}"/>
              </a:ext>
            </a:extLst>
          </p:cNvPr>
          <p:cNvSpPr/>
          <p:nvPr/>
        </p:nvSpPr>
        <p:spPr>
          <a:xfrm>
            <a:off x="7625655" y="2256971"/>
            <a:ext cx="2220686" cy="217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80AD07-891D-482D-8DFD-C7B3AD5ABE28}"/>
              </a:ext>
            </a:extLst>
          </p:cNvPr>
          <p:cNvCxnSpPr/>
          <p:nvPr/>
        </p:nvCxnSpPr>
        <p:spPr>
          <a:xfrm flipH="1">
            <a:off x="8699383" y="5377343"/>
            <a:ext cx="7382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93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CF36ADA-EFAF-4930-8B97-143F601305D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7F1F1"/>
              </a:clrFrom>
              <a:clrTo>
                <a:srgbClr val="F7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49" y="521564"/>
            <a:ext cx="1357074" cy="137820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20C3445-B33C-453C-AAFB-898B6C9955EF}"/>
              </a:ext>
            </a:extLst>
          </p:cNvPr>
          <p:cNvSpPr txBox="1">
            <a:spLocks/>
          </p:cNvSpPr>
          <p:nvPr/>
        </p:nvSpPr>
        <p:spPr>
          <a:xfrm>
            <a:off x="2935424" y="1783367"/>
            <a:ext cx="7514859" cy="18688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en-US" sz="2900" spc="120" dirty="0">
                <a:solidFill>
                  <a:srgbClr val="009999"/>
                </a:solidFill>
                <a:latin typeface="Segoe UI Emoji" panose="020B0502040204020203" pitchFamily="34" charset="0"/>
                <a:ea typeface="Segoe UI Emoji" panose="020B0502040204020203" pitchFamily="34" charset="0"/>
                <a:cs typeface="Times New Roman" panose="02020603050405020304" pitchFamily="18" charset="0"/>
              </a:rPr>
              <a:t>Your Carry Over hours have been processed!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en-US" sz="1400" kern="1200" dirty="0">
              <a:solidFill>
                <a:srgbClr val="3A5C8E"/>
              </a:solidFill>
              <a:effectLst/>
              <a:latin typeface="Corbel Light" panose="020B0303020204020204" pitchFamily="34" charset="0"/>
              <a:ea typeface="+mn-ea"/>
              <a:cs typeface="Segoe UI Semibold" panose="020B0702040204020203" pitchFamily="34" charset="0"/>
              <a:sym typeface="Wingdings" panose="05000000000000000000" pitchFamily="2" charset="2"/>
            </a:endParaRPr>
          </a:p>
          <a:p>
            <a:pPr marL="288925" indent="-288925" algn="l">
              <a:spcBef>
                <a:spcPts val="300"/>
              </a:spcBef>
              <a:spcAft>
                <a:spcPts val="300"/>
              </a:spcAft>
            </a:pPr>
            <a:r>
              <a:rPr lang="en-US" sz="2400" kern="1200" dirty="0">
                <a:solidFill>
                  <a:srgbClr val="3A5C8E"/>
                </a:solidFill>
                <a:effectLst/>
                <a:latin typeface="Corbel Light" panose="020B0303020204020204" pitchFamily="34" charset="0"/>
                <a:ea typeface="+mn-ea"/>
                <a:cs typeface="Segoe UI Semibold" panose="020B0702040204020203" pitchFamily="34" charset="0"/>
                <a:sym typeface="Wingdings" panose="05000000000000000000" pitchFamily="2" charset="2"/>
              </a:rPr>
              <a:t></a:t>
            </a:r>
            <a:r>
              <a:rPr lang="en-US" sz="2800" kern="1200" dirty="0">
                <a:solidFill>
                  <a:srgbClr val="203A4E"/>
                </a:solidFill>
                <a:effectLst/>
                <a:latin typeface="Corbel Light" panose="020B0303020204020204" pitchFamily="34" charset="0"/>
                <a:ea typeface="+mn-ea"/>
                <a:cs typeface="Segoe UI Semibold" panose="020B0702040204020203" pitchFamily="34" charset="0"/>
                <a:sym typeface="Wingdings" panose="05000000000000000000" pitchFamily="2" charset="2"/>
              </a:rPr>
              <a:t> </a:t>
            </a:r>
            <a:r>
              <a:rPr lang="en-US" sz="2800" kern="1200" dirty="0">
                <a:solidFill>
                  <a:srgbClr val="0D0D0D"/>
                </a:solidFill>
                <a:effectLst/>
                <a:latin typeface="Corbel Light" panose="020B0303020204020204" pitchFamily="34" charset="0"/>
                <a:ea typeface="+mn-ea"/>
                <a:cs typeface="Segoe UI Semibold" panose="020B0702040204020203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If you need assistance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  <a:latin typeface="Corbel Light" panose="020B0303020204020204" pitchFamily="34" charset="0"/>
                <a:cs typeface="Segoe UI Semibold" panose="020B0702040204020203" pitchFamily="34" charset="0"/>
              </a:rPr>
              <a:t>, </a:t>
            </a:r>
            <a:r>
              <a:rPr lang="en-US" sz="2800">
                <a:latin typeface="Goudy Old Style" panose="02020502050305020303" pitchFamily="18" charset="0"/>
                <a:cs typeface="Segoe UI Semibold" panose="020B0702040204020203" pitchFamily="34" charset="0"/>
              </a:rPr>
              <a:t>send an email to </a:t>
            </a:r>
            <a:r>
              <a:rPr lang="en-US" sz="2800">
                <a:latin typeface="Goudy Old Style" panose="02020502050305020303" pitchFamily="18" charset="0"/>
                <a:cs typeface="Segoe UI Semibold" panose="020B0702040204020203" pitchFamily="34" charset="0"/>
                <a:hlinkClick r:id="rId3"/>
              </a:rPr>
              <a:t>PTBoard@ncptboard.org</a:t>
            </a:r>
            <a:r>
              <a:rPr lang="en-US" sz="2800">
                <a:latin typeface="Goudy Old Style" panose="02020502050305020303" pitchFamily="18" charset="0"/>
                <a:cs typeface="Segoe UI Semibold" panose="020B0702040204020203" pitchFamily="34" charset="0"/>
              </a:rPr>
              <a:t> and note “Continuing Competence Question” in the subject line.</a:t>
            </a:r>
            <a:endParaRPr lang="en-US" sz="2800" dirty="0">
              <a:latin typeface="Corbel Light" panose="020B0303020204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25401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1256</TotalTime>
  <Words>315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Century Gothic</vt:lpstr>
      <vt:lpstr>Corbel Light</vt:lpstr>
      <vt:lpstr>Goudy Old Style</vt:lpstr>
      <vt:lpstr>Segoe UI Emoji</vt:lpstr>
      <vt:lpstr>Segoe UI Historic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Reese</dc:creator>
  <cp:lastModifiedBy>Kim Jackson</cp:lastModifiedBy>
  <cp:revision>27</cp:revision>
  <dcterms:created xsi:type="dcterms:W3CDTF">2021-03-12T20:43:36Z</dcterms:created>
  <dcterms:modified xsi:type="dcterms:W3CDTF">2022-09-01T17:19:42Z</dcterms:modified>
</cp:coreProperties>
</file>